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7" r:id="rId7"/>
    <p:sldId id="271" r:id="rId8"/>
    <p:sldId id="280" r:id="rId9"/>
    <p:sldId id="270" r:id="rId10"/>
    <p:sldId id="265" r:id="rId11"/>
    <p:sldId id="274" r:id="rId12"/>
    <p:sldId id="279" r:id="rId13"/>
    <p:sldId id="273" r:id="rId14"/>
    <p:sldId id="272" r:id="rId15"/>
    <p:sldId id="266" r:id="rId16"/>
    <p:sldId id="278" r:id="rId17"/>
    <p:sldId id="26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69F50A40-3A16-4484-B549-DECF35332980}">
          <p14:sldIdLst>
            <p14:sldId id="256"/>
          </p14:sldIdLst>
        </p14:section>
        <p14:section name="Problem Statment" id="{C97AEAD7-A1B1-4CB2-8EFA-5F89D26F06BC}">
          <p14:sldIdLst>
            <p14:sldId id="257"/>
            <p14:sldId id="277"/>
            <p14:sldId id="271"/>
          </p14:sldIdLst>
        </p14:section>
        <p14:section name="Problem Approach" id="{1BB01BFD-2666-4EBF-8BBB-A9188097898A}">
          <p14:sldIdLst>
            <p14:sldId id="280"/>
            <p14:sldId id="270"/>
          </p14:sldIdLst>
        </p14:section>
        <p14:section name="Models Used" id="{0CC0043A-8505-4DCB-B6D1-8AF506170232}">
          <p14:sldIdLst>
            <p14:sldId id="265"/>
            <p14:sldId id="274"/>
            <p14:sldId id="279"/>
            <p14:sldId id="273"/>
            <p14:sldId id="272"/>
            <p14:sldId id="266"/>
            <p14:sldId id="278"/>
            <p14:sldId id="264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078A6-18B3-5E9A-4A0A-D8FE29BE70A6}" v="8" dt="2023-02-27T20:18:08.398"/>
    <p1510:client id="{1A284BDE-4712-27B6-8A34-5B595D7A15D8}" v="72" dt="2023-02-27T18:49:43.162"/>
    <p1510:client id="{25725B90-3043-AE4D-56F6-A3D824B0FAB3}" v="1" dt="2023-02-28T03:22:36.851"/>
    <p1510:client id="{388F0A66-94F6-6D1C-B224-2779A42FB040}" v="646" dt="2023-02-27T23:42:06.716"/>
    <p1510:client id="{3A450418-016B-7FF9-68B3-9CFE992DDEFB}" v="200" dt="2023-02-28T02:30:52.668"/>
    <p1510:client id="{5B30E196-64DF-1D8B-25FF-6B508CD33EC0}" v="13" dt="2023-02-28T04:03:24.712"/>
    <p1510:client id="{9EE32922-5CD6-040C-FAFB-CD96EE1926D7}" v="157" dt="2023-02-27T21:22:57.943"/>
    <p1510:client id="{B93E127E-555A-CAA3-47F4-574A317664BB}" v="13" dt="2023-02-27T07:02:32.272"/>
    <p1510:client id="{D4ACC390-4F54-BE86-0761-ED671BBD1957}" v="131" dt="2023-02-28T03:18:58.970"/>
    <p1510:client id="{EB93279E-76D4-1854-DF0F-14DA28EEEE3B}" v="63" dt="2023-02-28T03:13:20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634"/>
  </p:normalViewPr>
  <p:slideViewPr>
    <p:cSldViewPr snapToGrid="0" showGuides="1">
      <p:cViewPr varScale="1">
        <p:scale>
          <a:sx n="92" d="100"/>
          <a:sy n="92" d="100"/>
        </p:scale>
        <p:origin x="180" y="64"/>
      </p:cViewPr>
      <p:guideLst/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lpagano\Dropbox%20(ASU)\Python%20Projects\Analytics_WorkSys1\Column_data_process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en-US" sz="2000" dirty="0">
                <a:latin typeface="Abadi" panose="020B0604020104020204" pitchFamily="34" charset="0"/>
              </a:rPr>
              <a:t> vs Feature</a:t>
            </a:r>
            <a:r>
              <a:rPr lang="en-US" sz="2000" baseline="0" dirty="0">
                <a:latin typeface="Abadi" panose="020B0604020104020204" pitchFamily="34" charset="0"/>
              </a:rPr>
              <a:t> Set on Neural Network Classifier </a:t>
            </a:r>
            <a:endParaRPr lang="en-US" sz="2000" dirty="0">
              <a:latin typeface="Abadi" panose="020B0604020104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Column_data_processed!$I$1</c:f>
              <c:strCache>
                <c:ptCount val="1"/>
                <c:pt idx="0">
                  <c:v>Accuracy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11"/>
              <c:spPr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D55-49D5-BCBC-37267ADB6543}"/>
              </c:ext>
            </c:extLst>
          </c:dPt>
          <c:dPt>
            <c:idx val="9"/>
            <c:marker>
              <c:symbol val="circle"/>
              <c:size val="11"/>
              <c:spPr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D55-49D5-BCBC-37267ADB6543}"/>
              </c:ext>
            </c:extLst>
          </c:dPt>
          <c:cat>
            <c:strRef>
              <c:f>Column_data_processed!$A$2:$A$14</c:f>
              <c:strCache>
                <c:ptCount val="12"/>
                <c:pt idx="0">
                  <c:v>ColumnSet 1</c:v>
                </c:pt>
                <c:pt idx="1">
                  <c:v>ColumnSet 10</c:v>
                </c:pt>
                <c:pt idx="2">
                  <c:v>ColumnSet 2</c:v>
                </c:pt>
                <c:pt idx="3">
                  <c:v>ColumnSet 11</c:v>
                </c:pt>
                <c:pt idx="4">
                  <c:v>ColumnSet 5</c:v>
                </c:pt>
                <c:pt idx="5">
                  <c:v>ColumnSet 4</c:v>
                </c:pt>
                <c:pt idx="6">
                  <c:v>ColumnSet 6</c:v>
                </c:pt>
                <c:pt idx="7">
                  <c:v>ColumnSet 3</c:v>
                </c:pt>
                <c:pt idx="8">
                  <c:v>ColumnSet 12</c:v>
                </c:pt>
                <c:pt idx="9">
                  <c:v>ColumnSet 7</c:v>
                </c:pt>
                <c:pt idx="10">
                  <c:v>ColumnSet 8</c:v>
                </c:pt>
                <c:pt idx="11">
                  <c:v>ColumnSet 9</c:v>
                </c:pt>
              </c:strCache>
            </c:strRef>
          </c:cat>
          <c:val>
            <c:numRef>
              <c:f>Column_data_processed!$I$2:$I$14</c:f>
              <c:numCache>
                <c:formatCode>General</c:formatCode>
                <c:ptCount val="13"/>
                <c:pt idx="0">
                  <c:v>0.81825682600000005</c:v>
                </c:pt>
                <c:pt idx="1">
                  <c:v>0.81779928000000002</c:v>
                </c:pt>
                <c:pt idx="2">
                  <c:v>0.81738673900000003</c:v>
                </c:pt>
                <c:pt idx="3">
                  <c:v>0.816869187</c:v>
                </c:pt>
                <c:pt idx="4">
                  <c:v>0.81629912999999998</c:v>
                </c:pt>
                <c:pt idx="5">
                  <c:v>0.816276628</c:v>
                </c:pt>
                <c:pt idx="6">
                  <c:v>0.81623912399999998</c:v>
                </c:pt>
                <c:pt idx="7">
                  <c:v>0.81564656499999999</c:v>
                </c:pt>
                <c:pt idx="8">
                  <c:v>0.81527902799999996</c:v>
                </c:pt>
                <c:pt idx="9">
                  <c:v>0.78034803500000005</c:v>
                </c:pt>
                <c:pt idx="10">
                  <c:v>0.78033303300000001</c:v>
                </c:pt>
                <c:pt idx="11">
                  <c:v>0.78031053100000003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55-49D5-BCBC-37267ADB65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5187855"/>
        <c:axId val="691910351"/>
      </c:lineChart>
      <c:catAx>
        <c:axId val="69518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691910351"/>
        <c:crosses val="autoZero"/>
        <c:auto val="1"/>
        <c:lblAlgn val="ctr"/>
        <c:lblOffset val="100"/>
        <c:noMultiLvlLbl val="0"/>
      </c:catAx>
      <c:valAx>
        <c:axId val="691910351"/>
        <c:scaling>
          <c:orientation val="minMax"/>
          <c:max val="0.82000000000000006"/>
          <c:min val="0.78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695187855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>
        <a:lumMod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4T15:49:05.716" idx="1">
    <p:pos x="10" y="10"/>
    <p:text>ToDo Add Names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7T13:16:53.409" idx="26">
    <p:pos x="10" y="10"/>
    <p:text>Smera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55:51.750" idx="24">
    <p:pos x="10" y="10"/>
    <p:text>SMERA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56:06.045" idx="25">
    <p:pos x="10" y="10"/>
    <p:text>Smera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4T15:51:21.089" idx="13">
    <p:pos x="3725" y="656"/>
    <p:text>I'll work on this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4T15:52:10.185" idx="14">
    <p:pos x="1232" y="656"/>
    <p:text>Maybe add some more text here?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4T15:49:20.727" idx="2">
    <p:pos x="10" y="10"/>
    <p:text>Megahana</p:text>
    <p:extLst>
      <p:ext uri="{C676402C-5697-4E1C-873F-D02D1690AC5C}">
        <p15:threadingInfo xmlns:p15="http://schemas.microsoft.com/office/powerpoint/2012/main" timeZoneBias="420"/>
      </p:ext>
    </p:extLst>
  </p:cm>
  <p:cm authorId="2" dt="2023-02-25T21:00:48.717" idx="17">
    <p:pos x="10" y="106"/>
    <p:text>And Bhavana</p:text>
    <p:extLst>
      <p:ext uri="{C676402C-5697-4E1C-873F-D02D1690AC5C}">
        <p15:threadingInfo xmlns:p15="http://schemas.microsoft.com/office/powerpoint/2012/main" timeZoneBias="420">
          <p15:parentCm authorId="2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48:18.819" idx="18">
    <p:pos x="10" y="10"/>
    <p:text>Meghana</p:text>
    <p:extLst>
      <p:ext uri="{C676402C-5697-4E1C-873F-D02D1690AC5C}">
        <p15:threadingInfo xmlns:p15="http://schemas.microsoft.com/office/powerpoint/2012/main" timeZoneBias="420"/>
      </p:ext>
    </p:extLst>
  </p:cm>
  <p:cm authorId="2" dt="2023-02-25T21:00:53.929" idx="19">
    <p:pos x="10" y="106"/>
    <p:text>And Bhavana</p:text>
    <p:extLst>
      <p:ext uri="{C676402C-5697-4E1C-873F-D02D1690AC5C}">
        <p15:threadingInfo xmlns:p15="http://schemas.microsoft.com/office/powerpoint/2012/main" timeZoneBias="420">
          <p15:parentCm authorId="2" idx="18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48:05.787" idx="20">
    <p:pos x="10" y="10"/>
    <p:text>Rocco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4T15:49:54.785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23-02-24T15:54:29.148" idx="5">
    <p:pos x="10" y="106"/>
    <p:text>Krupa</p:text>
    <p:extLst>
      <p:ext uri="{C676402C-5697-4E1C-873F-D02D1690AC5C}">
        <p15:threadingInfo xmlns:p15="http://schemas.microsoft.com/office/powerpoint/2012/main" timeZoneBias="420">
          <p15:parentCm authorId="2" idx="4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50:25.273" idx="21">
    <p:pos x="10" y="10"/>
    <p:text>Rocco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50:46.440" idx="22">
    <p:pos x="10" y="10"/>
    <p:text>Rocco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5T20:55:41.438" idx="23">
    <p:pos x="10" y="10"/>
    <p:text>SMERA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2-24T15:48:42.780" idx="10">
    <p:pos x="10" y="10"/>
    <p:text>Krupa</p:text>
    <p:extLst>
      <p:ext uri="{C676402C-5697-4E1C-873F-D02D1690AC5C}">
        <p15:threadingInfo xmlns:p15="http://schemas.microsoft.com/office/powerpoint/2012/main" timeZoneBias="420"/>
      </p:ext>
    </p:extLst>
  </p:cm>
  <p:cm authorId="2" dt="2023-02-24T15:48:47.880" idx="11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>
                <a:latin typeface="Abadi" panose="020B0604020104020204" pitchFamily="34" charset="0"/>
              </a:rPr>
              <a:t>8/18/2023</a:t>
            </a:fld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>
                <a:latin typeface="Abadi" panose="020B0604020104020204" pitchFamily="34" charset="0"/>
              </a:rPr>
              <a:t>‹#›</a:t>
            </a:fld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adi" panose="020B0604020104020204" pitchFamily="34" charset="0"/>
              </a:defRPr>
            </a:lvl1pPr>
          </a:lstStyle>
          <a:p>
            <a:fld id="{733789D0-CA34-4934-A369-C3113E12A3EF}" type="datetimeFigureOut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adi" panose="020B0604020104020204" pitchFamily="34" charset="0"/>
              </a:defRPr>
            </a:lvl1pPr>
          </a:lstStyle>
          <a:p>
            <a:fld id="{D5D79418-37EB-4378-AD22-89DBB000B0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badi" panose="020B06040201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6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9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7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>
              <a:latin typeface="Abadi" panose="020B0604020104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Abadi" panose="020B0604020104020204" pitchFamily="34" charset="0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Abadi" panose="020B0604020104020204" pitchFamily="34" charset="0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8/18/2023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616D6166-2B42-4F11-BAA6-8ABAE1BE810C}" type="datetimeFigureOut">
              <a:rPr lang="en-US" smtClean="0"/>
              <a:pPr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9E3FA76C-C565-46B6-8652-D75785E252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9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0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2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3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Use of </a:t>
            </a:r>
            <a:r>
              <a:rPr lang="en-US" dirty="0">
                <a:cs typeface="Aharoni" panose="02010803020104030203" pitchFamily="2" charset="-79"/>
              </a:rPr>
              <a:t>Machine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Learning in Default Prediction</a:t>
            </a:r>
          </a:p>
        </p:txBody>
      </p:sp>
      <p:pic>
        <p:nvPicPr>
          <p:cNvPr id="5" name="Picture placeholder 29" descr="Abstract picture of the brain made up of patterns">
            <a:extLst>
              <a:ext uri="{FF2B5EF4-FFF2-40B4-BE49-F238E27FC236}">
                <a16:creationId xmlns:a16="http://schemas.microsoft.com/office/drawing/2014/main" id="{0BD0E180-57F7-4DFB-AE59-799CAA79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40" r="15840"/>
          <a:stretch/>
        </p:blipFill>
        <p:spPr>
          <a:xfrm>
            <a:off x="72042" y="2610194"/>
            <a:ext cx="1424005" cy="163761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4" name="Picture placeholder 29" descr="Closeup photo of a part of a circuit board">
            <a:extLst>
              <a:ext uri="{FF2B5EF4-FFF2-40B4-BE49-F238E27FC236}">
                <a16:creationId xmlns:a16="http://schemas.microsoft.com/office/drawing/2014/main" id="{52D0EEBA-94F4-91A7-29C7-590272CB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8" r="19738"/>
          <a:stretch/>
        </p:blipFill>
        <p:spPr>
          <a:xfrm flipH="1">
            <a:off x="10668269" y="2600787"/>
            <a:ext cx="1492291" cy="163761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onnections outlin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5835" y="57625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(KNN)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7333" y="2421467"/>
            <a:ext cx="4697413" cy="3598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badi"/>
              </a:rPr>
              <a:t>Model Accuracy is 81.69%</a:t>
            </a:r>
          </a:p>
          <a:p>
            <a:r>
              <a:rPr lang="en-US">
                <a:latin typeface="Abadi"/>
              </a:rPr>
              <a:t>AUC </a:t>
            </a:r>
            <a:r>
              <a:rPr lang="en-US" dirty="0">
                <a:latin typeface="Abadi"/>
              </a:rPr>
              <a:t>of 0.63</a:t>
            </a:r>
          </a:p>
          <a:p>
            <a:r>
              <a:rPr lang="en-US" dirty="0">
                <a:latin typeface="Abadi"/>
              </a:rPr>
              <a:t>Reasons to </a:t>
            </a:r>
            <a:r>
              <a:rPr lang="en-US">
                <a:latin typeface="Abadi"/>
              </a:rPr>
              <a:t>choose this model:</a:t>
            </a:r>
            <a:endParaRPr lang="en-US" dirty="0"/>
          </a:p>
          <a:p>
            <a:pPr lvl="1"/>
            <a:r>
              <a:rPr lang="en-US">
                <a:latin typeface="Abadi"/>
              </a:rPr>
              <a:t>Similarity-based</a:t>
            </a:r>
            <a:endParaRPr lang="en-US" dirty="0"/>
          </a:p>
          <a:p>
            <a:pPr lvl="1"/>
            <a:r>
              <a:rPr lang="en-US">
                <a:latin typeface="Abadi"/>
              </a:rPr>
              <a:t>No assumptions</a:t>
            </a:r>
            <a:endParaRPr lang="en-US" dirty="0"/>
          </a:p>
          <a:p>
            <a:pPr lvl="1"/>
            <a:r>
              <a:rPr lang="en-US">
                <a:latin typeface="Abadi"/>
              </a:rPr>
              <a:t>Easy to interpret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86DB13E-B0E1-E749-3650-822E3B71F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07" y="2466695"/>
            <a:ext cx="4648199" cy="34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Forest scene outline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Random Forest 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7645" y="2324967"/>
            <a:ext cx="8216728" cy="36087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Blackbox solution, hard to explain why it works so well.</a:t>
            </a:r>
          </a:p>
          <a:p>
            <a:r>
              <a:rPr lang="en-US" dirty="0"/>
              <a:t>Final prediction is made by aggregating the predictions of all decision trees, by taking a simple majority vote</a:t>
            </a:r>
          </a:p>
          <a:p>
            <a:r>
              <a:rPr lang="en-US" dirty="0"/>
              <a:t>Best accuracy of all the models</a:t>
            </a:r>
          </a:p>
          <a:p>
            <a:pPr lvl="1"/>
            <a:r>
              <a:rPr lang="en-US" sz="2400" dirty="0"/>
              <a:t>82.93% vs 82.52% (Next Best)</a:t>
            </a:r>
          </a:p>
          <a:p>
            <a:pPr lvl="1"/>
            <a:r>
              <a:rPr lang="en-US" sz="2400" dirty="0"/>
              <a:t>$89,614,682 vs $87,786,075 </a:t>
            </a:r>
            <a:endParaRPr lang="en-US" sz="2400" baseline="30000" dirty="0"/>
          </a:p>
          <a:p>
            <a:pPr lvl="1"/>
            <a:r>
              <a:rPr lang="en-US" sz="2400" dirty="0"/>
              <a:t>Additional Lift: $1,828,607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E9E76-E29A-D5E9-1109-F1362AC2DB84}"/>
              </a:ext>
            </a:extLst>
          </p:cNvPr>
          <p:cNvSpPr txBox="1"/>
          <p:nvPr/>
        </p:nvSpPr>
        <p:spPr>
          <a:xfrm>
            <a:off x="656065" y="5936189"/>
            <a:ext cx="1046574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dirty="0">
                <a:latin typeface="Abadi"/>
                <a:cs typeface="Aharoni"/>
              </a:rPr>
              <a:t>2: Based on two simulations with a default rate of 22.18% and accuracy of 82.93% and 82.52%: </a:t>
            </a:r>
            <a:endParaRPr lang="en-US" sz="1200" dirty="0"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1200" dirty="0">
                <a:latin typeface="Abadi"/>
                <a:cs typeface="Aharoni"/>
              </a:rPr>
              <a:t>82.52% TP: 387, TN: 4036, FP: 168, FN: 742</a:t>
            </a:r>
          </a:p>
          <a:p>
            <a:r>
              <a:rPr lang="en-US" sz="1200" dirty="0">
                <a:latin typeface="Abadi"/>
                <a:cs typeface="Aharoni"/>
              </a:rPr>
              <a:t>82.93% TP: 395, TN: 4006, FP: 177, FN: 755</a:t>
            </a:r>
          </a:p>
        </p:txBody>
      </p:sp>
    </p:spTree>
    <p:extLst>
      <p:ext uri="{BB962C8B-B14F-4D97-AF65-F5344CB8AC3E}">
        <p14:creationId xmlns:p14="http://schemas.microsoft.com/office/powerpoint/2010/main" val="346674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Browser window with solid fill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2872" y="1205211"/>
            <a:ext cx="835239" cy="811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       Random Forest Classifier Model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3C5E65-F34A-E770-14C1-ECD24B848D0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13635" y="2629767"/>
            <a:ext cx="3049702" cy="291351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badi"/>
              </a:rPr>
              <a:t>Confusion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21FED-B50C-4A21-9460-5D32C70FE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38DECE-7930-85F8-95CC-B6C7E3B7899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683658" y="2629767"/>
            <a:ext cx="3063240" cy="291351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badi"/>
              </a:rPr>
              <a:t>ROC Curve</a:t>
            </a:r>
            <a:endParaRPr lang="en-US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FFD001-3FD8-C36A-F1C8-02557704FAB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331438" y="2665485"/>
            <a:ext cx="3355774" cy="287779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badi"/>
              </a:rPr>
              <a:t>Feature Importance</a:t>
            </a:r>
            <a:endParaRPr lang="en-US" sz="2800" dirty="0"/>
          </a:p>
        </p:txBody>
      </p:sp>
      <p:pic>
        <p:nvPicPr>
          <p:cNvPr id="10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5D11301D-905B-494A-73B7-B4B23D691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3" y="3367642"/>
            <a:ext cx="3902781" cy="2908776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85550BBD-3F45-53F3-7366-F89D0A442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787" y="3373593"/>
            <a:ext cx="4012125" cy="2862479"/>
          </a:xfrm>
          <a:prstGeom prst="rect">
            <a:avLst/>
          </a:prstGeom>
        </p:spPr>
      </p:pic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AFD398AE-CB56-F95D-B99B-16080174A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434195"/>
            <a:ext cx="3993355" cy="2597079"/>
          </a:xfrm>
          <a:prstGeom prst="rect">
            <a:avLst/>
          </a:prstGeom>
        </p:spPr>
      </p:pic>
      <p:pic>
        <p:nvPicPr>
          <p:cNvPr id="5" name="Graphic 4" descr="Browser window with solid fill">
            <a:extLst>
              <a:ext uri="{FF2B5EF4-FFF2-40B4-BE49-F238E27FC236}">
                <a16:creationId xmlns:a16="http://schemas.microsoft.com/office/drawing/2014/main" id="{FF0D29BD-388B-F40B-B8BE-660AFF0F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252" y="963305"/>
            <a:ext cx="835239" cy="811048"/>
          </a:xfrm>
          <a:prstGeom prst="rect">
            <a:avLst/>
          </a:prstGeom>
        </p:spPr>
      </p:pic>
      <p:pic>
        <p:nvPicPr>
          <p:cNvPr id="13" name="Graphic 12" descr="Browser window with solid fill">
            <a:extLst>
              <a:ext uri="{FF2B5EF4-FFF2-40B4-BE49-F238E27FC236}">
                <a16:creationId xmlns:a16="http://schemas.microsoft.com/office/drawing/2014/main" id="{641D2DF5-D938-6855-2B88-5D59E2A9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8108" y="673018"/>
            <a:ext cx="835239" cy="8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95AE7-A4E5-46D8-A891-35BA1243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badi"/>
              </a:rPr>
              <a:t>Random Forest Classifier </a:t>
            </a:r>
            <a:endParaRPr lang="en-US" dirty="0"/>
          </a:p>
        </p:txBody>
      </p:sp>
      <p:pic>
        <p:nvPicPr>
          <p:cNvPr id="13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4596D6-00C5-AB65-C05D-9EF65506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06" y="2139835"/>
            <a:ext cx="11876048" cy="196048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57B1E-DFB3-D235-883F-283FEAEC21BF}"/>
              </a:ext>
            </a:extLst>
          </p:cNvPr>
          <p:cNvSpPr txBox="1"/>
          <p:nvPr/>
        </p:nvSpPr>
        <p:spPr>
          <a:xfrm>
            <a:off x="1043473" y="4100322"/>
            <a:ext cx="1010505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badi"/>
              </a:rPr>
              <a:t>Insights: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Ability to handle non-linearity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High-dimensionality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Ability to handle mixed data types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Robustness &amp; versatility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Feature importance rankings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Can capture complex nonlinear relationships between features and target variables</a:t>
            </a:r>
            <a:endParaRPr lang="en-US" sz="2000" dirty="0">
              <a:latin typeface="Abadi"/>
            </a:endParaRPr>
          </a:p>
        </p:txBody>
      </p:sp>
      <p:pic>
        <p:nvPicPr>
          <p:cNvPr id="5" name="Graphic 4" descr="Hierarchy outline">
            <a:extLst>
              <a:ext uri="{FF2B5EF4-FFF2-40B4-BE49-F238E27FC236}">
                <a16:creationId xmlns:a16="http://schemas.microsoft.com/office/drawing/2014/main" id="{E7939E09-226B-90DE-434D-D3A2D048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314" y="696494"/>
            <a:ext cx="1206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Steps Are Needed to Deploy 1D’s Solution?</a:t>
            </a:r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2984" y="4930171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Abadi" panose="020B0604020104020204" pitchFamily="34" charset="0"/>
              </a:endParaRPr>
            </a:p>
          </p:txBody>
        </p:sp>
      </p:grp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5228793" cy="823913"/>
          </a:xfrm>
        </p:spPr>
        <p:txBody>
          <a:bodyPr>
            <a:normAutofit/>
          </a:bodyPr>
          <a:lstStyle/>
          <a:p>
            <a:r>
              <a:rPr lang="en-US" dirty="0"/>
              <a:t>Determine frequency of API request: Weekly, Daily, Hourly, more?</a:t>
            </a:r>
          </a:p>
        </p:txBody>
      </p:sp>
      <p:grpSp>
        <p:nvGrpSpPr>
          <p:cNvPr id="28" name="Group 27" descr="clock icon">
            <a:extLst>
              <a:ext uri="{FF2B5EF4-FFF2-40B4-BE49-F238E27FC236}">
                <a16:creationId xmlns:a16="http://schemas.microsoft.com/office/drawing/2014/main" id="{0C571394-90B9-4305-A010-F2F17F3BA7D1}"/>
              </a:ext>
            </a:extLst>
          </p:cNvPr>
          <p:cNvGrpSpPr/>
          <p:nvPr/>
        </p:nvGrpSpPr>
        <p:grpSpPr>
          <a:xfrm>
            <a:off x="743950" y="2157738"/>
            <a:ext cx="823913" cy="823912"/>
            <a:chOff x="744537" y="3036069"/>
            <a:chExt cx="823913" cy="823912"/>
          </a:xfrm>
        </p:grpSpPr>
        <p:sp>
          <p:nvSpPr>
            <p:cNvPr id="45" name="Oval 68">
              <a:extLst>
                <a:ext uri="{FF2B5EF4-FFF2-40B4-BE49-F238E27FC236}">
                  <a16:creationId xmlns:a16="http://schemas.microsoft.com/office/drawing/2014/main" id="{2C8CF75B-4297-4F4C-BB5C-0BE87F168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>
                <a:latin typeface="Abadi" panose="020B0604020104020204" pitchFamily="34" charset="0"/>
              </a:endParaRPr>
            </a:p>
          </p:txBody>
        </p:sp>
        <p:grpSp>
          <p:nvGrpSpPr>
            <p:cNvPr id="46" name="Group 45" descr="Clock">
              <a:extLst>
                <a:ext uri="{FF2B5EF4-FFF2-40B4-BE49-F238E27FC236}">
                  <a16:creationId xmlns:a16="http://schemas.microsoft.com/office/drawing/2014/main" id="{1C027AC2-76F8-4218-8C73-C8413E8B412B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solidFill>
              <a:schemeClr val="tx1"/>
            </a:solidFill>
          </p:grpSpPr>
          <p:sp>
            <p:nvSpPr>
              <p:cNvPr id="47" name="Freeform 158">
                <a:extLst>
                  <a:ext uri="{FF2B5EF4-FFF2-40B4-BE49-F238E27FC236}">
                    <a16:creationId xmlns:a16="http://schemas.microsoft.com/office/drawing/2014/main" id="{C75923E9-28C4-400A-99FC-AAC15C61ED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8" name="Freeform 159">
                <a:extLst>
                  <a:ext uri="{FF2B5EF4-FFF2-40B4-BE49-F238E27FC236}">
                    <a16:creationId xmlns:a16="http://schemas.microsoft.com/office/drawing/2014/main" id="{FEFFD0C9-5B02-425B-A466-52E458FD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49" name="Freeform 160">
                <a:extLst>
                  <a:ext uri="{FF2B5EF4-FFF2-40B4-BE49-F238E27FC236}">
                    <a16:creationId xmlns:a16="http://schemas.microsoft.com/office/drawing/2014/main" id="{6473D043-28E1-435C-A0EB-1B87812C5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0" name="Freeform 161">
                <a:extLst>
                  <a:ext uri="{FF2B5EF4-FFF2-40B4-BE49-F238E27FC236}">
                    <a16:creationId xmlns:a16="http://schemas.microsoft.com/office/drawing/2014/main" id="{75DE641E-F64A-4A42-8BDF-F61276A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1" name="Freeform 162">
                <a:extLst>
                  <a:ext uri="{FF2B5EF4-FFF2-40B4-BE49-F238E27FC236}">
                    <a16:creationId xmlns:a16="http://schemas.microsoft.com/office/drawing/2014/main" id="{893761D4-3EB3-4B41-9D51-60FFF3ABA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52" name="Freeform 163">
                <a:extLst>
                  <a:ext uri="{FF2B5EF4-FFF2-40B4-BE49-F238E27FC236}">
                    <a16:creationId xmlns:a16="http://schemas.microsoft.com/office/drawing/2014/main" id="{6D7BA2D0-32F1-40AE-BCF7-0031E808F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</p:grpSp>
      </p:grp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DB5B3156-755F-47BB-AFCD-9C4855B037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solution or in house servers?</a:t>
            </a:r>
          </a:p>
        </p:txBody>
      </p:sp>
      <p:sp>
        <p:nvSpPr>
          <p:cNvPr id="54" name="Oval 68">
            <a:extLst>
              <a:ext uri="{FF2B5EF4-FFF2-40B4-BE49-F238E27FC236}">
                <a16:creationId xmlns:a16="http://schemas.microsoft.com/office/drawing/2014/main" id="{33B80E49-94B9-44A5-A4BD-A0094115A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107" y="3990358"/>
            <a:ext cx="823913" cy="823912"/>
          </a:xfrm>
          <a:prstGeom prst="ellipse">
            <a:avLst/>
          </a:prstGeom>
          <a:solidFill>
            <a:srgbClr val="FFFFFF">
              <a:alpha val="20000"/>
            </a:srgbClr>
          </a:solidFill>
          <a:ln w="57150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badi" panose="020B0604020104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097C9E-6634-F48A-8AC7-61712D094056}"/>
              </a:ext>
            </a:extLst>
          </p:cNvPr>
          <p:cNvGrpSpPr/>
          <p:nvPr/>
        </p:nvGrpSpPr>
        <p:grpSpPr>
          <a:xfrm>
            <a:off x="909652" y="4178252"/>
            <a:ext cx="482390" cy="432123"/>
            <a:chOff x="993177" y="4210484"/>
            <a:chExt cx="360941" cy="337455"/>
          </a:xfrm>
        </p:grpSpPr>
        <p:sp>
          <p:nvSpPr>
            <p:cNvPr id="56" name="Freeform 188">
              <a:extLst>
                <a:ext uri="{FF2B5EF4-FFF2-40B4-BE49-F238E27FC236}">
                  <a16:creationId xmlns:a16="http://schemas.microsoft.com/office/drawing/2014/main" id="{8076EF42-2725-44C4-9A27-D75D71B8F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77" y="4210484"/>
              <a:ext cx="337455" cy="337455"/>
            </a:xfrm>
            <a:custGeom>
              <a:avLst/>
              <a:gdLst>
                <a:gd name="T0" fmla="*/ 88 w 177"/>
                <a:gd name="T1" fmla="*/ 177 h 177"/>
                <a:gd name="T2" fmla="*/ 26 w 177"/>
                <a:gd name="T3" fmla="*/ 151 h 177"/>
                <a:gd name="T4" fmla="*/ 0 w 177"/>
                <a:gd name="T5" fmla="*/ 89 h 177"/>
                <a:gd name="T6" fmla="*/ 26 w 177"/>
                <a:gd name="T7" fmla="*/ 27 h 177"/>
                <a:gd name="T8" fmla="*/ 88 w 177"/>
                <a:gd name="T9" fmla="*/ 0 h 177"/>
                <a:gd name="T10" fmla="*/ 88 w 177"/>
                <a:gd name="T11" fmla="*/ 0 h 177"/>
                <a:gd name="T12" fmla="*/ 177 w 177"/>
                <a:gd name="T13" fmla="*/ 88 h 177"/>
                <a:gd name="T14" fmla="*/ 171 w 177"/>
                <a:gd name="T15" fmla="*/ 88 h 177"/>
                <a:gd name="T16" fmla="*/ 88 w 177"/>
                <a:gd name="T17" fmla="*/ 6 h 177"/>
                <a:gd name="T18" fmla="*/ 88 w 177"/>
                <a:gd name="T19" fmla="*/ 6 h 177"/>
                <a:gd name="T20" fmla="*/ 30 w 177"/>
                <a:gd name="T21" fmla="*/ 31 h 177"/>
                <a:gd name="T22" fmla="*/ 6 w 177"/>
                <a:gd name="T23" fmla="*/ 89 h 177"/>
                <a:gd name="T24" fmla="*/ 31 w 177"/>
                <a:gd name="T25" fmla="*/ 147 h 177"/>
                <a:gd name="T26" fmla="*/ 88 w 177"/>
                <a:gd name="T27" fmla="*/ 171 h 177"/>
                <a:gd name="T28" fmla="*/ 89 w 177"/>
                <a:gd name="T29" fmla="*/ 171 h 177"/>
                <a:gd name="T30" fmla="*/ 155 w 177"/>
                <a:gd name="T31" fmla="*/ 136 h 177"/>
                <a:gd name="T32" fmla="*/ 160 w 177"/>
                <a:gd name="T33" fmla="*/ 140 h 177"/>
                <a:gd name="T34" fmla="*/ 89 w 177"/>
                <a:gd name="T35" fmla="*/ 177 h 177"/>
                <a:gd name="T36" fmla="*/ 88 w 177"/>
                <a:gd name="T3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" h="177">
                  <a:moveTo>
                    <a:pt x="88" y="177"/>
                  </a:moveTo>
                  <a:cubicBezTo>
                    <a:pt x="65" y="177"/>
                    <a:pt x="43" y="168"/>
                    <a:pt x="26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66"/>
                    <a:pt x="9" y="43"/>
                    <a:pt x="26" y="27"/>
                  </a:cubicBezTo>
                  <a:cubicBezTo>
                    <a:pt x="42" y="10"/>
                    <a:pt x="64" y="1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37" y="0"/>
                    <a:pt x="176" y="40"/>
                    <a:pt x="177" y="88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0" y="43"/>
                    <a:pt x="133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66" y="7"/>
                    <a:pt x="45" y="15"/>
                    <a:pt x="30" y="31"/>
                  </a:cubicBezTo>
                  <a:cubicBezTo>
                    <a:pt x="14" y="46"/>
                    <a:pt x="6" y="67"/>
                    <a:pt x="6" y="89"/>
                  </a:cubicBezTo>
                  <a:cubicBezTo>
                    <a:pt x="6" y="111"/>
                    <a:pt x="15" y="132"/>
                    <a:pt x="31" y="147"/>
                  </a:cubicBezTo>
                  <a:cubicBezTo>
                    <a:pt x="46" y="162"/>
                    <a:pt x="67" y="171"/>
                    <a:pt x="88" y="171"/>
                  </a:cubicBezTo>
                  <a:cubicBezTo>
                    <a:pt x="88" y="171"/>
                    <a:pt x="89" y="171"/>
                    <a:pt x="89" y="171"/>
                  </a:cubicBezTo>
                  <a:cubicBezTo>
                    <a:pt x="115" y="171"/>
                    <a:pt x="140" y="158"/>
                    <a:pt x="155" y="136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44" y="163"/>
                    <a:pt x="117" y="177"/>
                    <a:pt x="89" y="177"/>
                  </a:cubicBezTo>
                  <a:cubicBezTo>
                    <a:pt x="89" y="177"/>
                    <a:pt x="89" y="177"/>
                    <a:pt x="88" y="17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57" name="Freeform 189">
              <a:extLst>
                <a:ext uri="{FF2B5EF4-FFF2-40B4-BE49-F238E27FC236}">
                  <a16:creationId xmlns:a16="http://schemas.microsoft.com/office/drawing/2014/main" id="{863AA144-B903-4860-8562-D39B36E8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952" y="4336566"/>
              <a:ext cx="74166" cy="66749"/>
            </a:xfrm>
            <a:custGeom>
              <a:avLst/>
              <a:gdLst>
                <a:gd name="T0" fmla="*/ 0 w 60"/>
                <a:gd name="T1" fmla="*/ 0 h 54"/>
                <a:gd name="T2" fmla="*/ 31 w 60"/>
                <a:gd name="T3" fmla="*/ 54 h 54"/>
                <a:gd name="T4" fmla="*/ 60 w 60"/>
                <a:gd name="T5" fmla="*/ 0 h 54"/>
                <a:gd name="T6" fmla="*/ 0 w 60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4">
                  <a:moveTo>
                    <a:pt x="0" y="0"/>
                  </a:moveTo>
                  <a:lnTo>
                    <a:pt x="31" y="54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Abadi" panose="020B0604020104020204" pitchFamily="34" charset="0"/>
              </a:endParaRPr>
            </a:p>
          </p:txBody>
        </p:sp>
      </p:grp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20A0CD05-0AE4-492D-8051-9773BFFA7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Setup monitoring operations.</a:t>
            </a:r>
          </a:p>
        </p:txBody>
      </p:sp>
      <p:grpSp>
        <p:nvGrpSpPr>
          <p:cNvPr id="32" name="Group 31" descr="tools icon">
            <a:extLst>
              <a:ext uri="{FF2B5EF4-FFF2-40B4-BE49-F238E27FC236}">
                <a16:creationId xmlns:a16="http://schemas.microsoft.com/office/drawing/2014/main" id="{414B2C39-D63F-4B23-93E4-C6CB8A1A931B}"/>
              </a:ext>
            </a:extLst>
          </p:cNvPr>
          <p:cNvGrpSpPr/>
          <p:nvPr/>
        </p:nvGrpSpPr>
        <p:grpSpPr>
          <a:xfrm>
            <a:off x="736107" y="3080538"/>
            <a:ext cx="823913" cy="823912"/>
            <a:chOff x="712787" y="4945848"/>
            <a:chExt cx="823913" cy="823912"/>
          </a:xfrm>
        </p:grpSpPr>
        <p:sp>
          <p:nvSpPr>
            <p:cNvPr id="61" name="Oval 68">
              <a:extLst>
                <a:ext uri="{FF2B5EF4-FFF2-40B4-BE49-F238E27FC236}">
                  <a16:creationId xmlns:a16="http://schemas.microsoft.com/office/drawing/2014/main" id="{5A6D6A35-6EA5-47A3-BA38-66294A59D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Abadi" panose="020B0604020104020204" pitchFamily="34" charset="0"/>
              </a:endParaRPr>
            </a:p>
          </p:txBody>
        </p:sp>
        <p:grpSp>
          <p:nvGrpSpPr>
            <p:cNvPr id="62" name="Group 61" descr="Mechanics">
              <a:extLst>
                <a:ext uri="{FF2B5EF4-FFF2-40B4-BE49-F238E27FC236}">
                  <a16:creationId xmlns:a16="http://schemas.microsoft.com/office/drawing/2014/main" id="{12D9414F-F708-4FC6-9001-3B87C1156DFE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solidFill>
              <a:schemeClr val="tx1"/>
            </a:solidFill>
          </p:grpSpPr>
          <p:sp>
            <p:nvSpPr>
              <p:cNvPr id="63" name="Freeform 129">
                <a:extLst>
                  <a:ext uri="{FF2B5EF4-FFF2-40B4-BE49-F238E27FC236}">
                    <a16:creationId xmlns:a16="http://schemas.microsoft.com/office/drawing/2014/main" id="{0DBAC07A-2E12-4423-A7AC-B5AAE8B2C0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4" name="Freeform 130">
                <a:extLst>
                  <a:ext uri="{FF2B5EF4-FFF2-40B4-BE49-F238E27FC236}">
                    <a16:creationId xmlns:a16="http://schemas.microsoft.com/office/drawing/2014/main" id="{99532D95-86F9-4992-A22A-F8F67CF908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5" name="Freeform 131">
                <a:extLst>
                  <a:ext uri="{FF2B5EF4-FFF2-40B4-BE49-F238E27FC236}">
                    <a16:creationId xmlns:a16="http://schemas.microsoft.com/office/drawing/2014/main" id="{A4304E6A-0009-4C19-BB19-7A189DFFD0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</p:grpSp>
      </p:grp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32AB4371-99E9-4FD0-A119-1CF96F2D3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Review model and continually improve.</a:t>
            </a:r>
          </a:p>
        </p:txBody>
      </p:sp>
      <p:grpSp>
        <p:nvGrpSpPr>
          <p:cNvPr id="44" name="Group 43" descr="steps graphic">
            <a:extLst>
              <a:ext uri="{FF2B5EF4-FFF2-40B4-BE49-F238E27FC236}">
                <a16:creationId xmlns:a16="http://schemas.microsoft.com/office/drawing/2014/main" id="{6EB24599-0719-48BC-AB48-E49D34953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1766" y="2139824"/>
            <a:ext cx="5184000" cy="3831576"/>
            <a:chOff x="6431766" y="2076324"/>
            <a:chExt cx="5184000" cy="3831576"/>
          </a:xfrm>
        </p:grpSpPr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CFE45C63-A0CD-4ED2-9253-02A15CFBE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F99B6D3-28DD-4E91-808E-0A9D8950E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50D5C59-96EE-4437-9C44-B45AA3D5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163804A0-E4BE-4601-AEB6-7EC3284F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BBFED9B2-8B04-4E8F-B036-2BB7CCF95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7DA26508-A6A4-4F4C-AC60-E9459BF28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FC13C28-081C-4595-9C9D-7D21EB3FA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1980248-1ADA-45C6-923A-02F742326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DBAE3F99-4416-43BB-802B-06B8C3273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86042750-61FD-40FA-B325-3248D0B0B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2485B1E-22DE-4313-87F3-58173AEA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6D372190-F03C-4E10-9BB3-D0799862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AAF307FC-5513-426F-BB40-B722D6DF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4A81D7B-94A3-42C9-80AC-62D5D011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157D7EE-659C-409B-A1E6-7D05687D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F6A3B05-53B7-4EA3-88B4-ED578C58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84F39-BE7C-4DC7-9463-38206393DEC4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E668D9BC-775F-4484-A481-0A547E2A5D3E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18C2F6-BC37-4856-9C97-AB28F5F35F30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68FA9-42C6-4204-B804-635DC098A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Abadi" panose="020B0604020104020204" pitchFamily="34" charset="0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A0B2E9-CE29-4F7C-AFC9-679B8873B095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714DA6B9-3503-4743-B96D-C0387E3433EB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538BF2D-7205-429C-9920-69C767E77FD5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CC179C-E666-4CBA-8225-E9AE8F63B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Abadi" panose="020B0604020104020204" pitchFamily="34" charset="0"/>
                  </a:rPr>
                  <a:t>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76D10B-6ACE-4638-AB7A-1EF3942918AD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0767904-B09B-41EB-A4C9-DA5D7C8E09E8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6825B-C1D7-48B5-B010-D3116A53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Abadi" panose="020B0604020104020204" pitchFamily="34" charset="0"/>
                  </a:rPr>
                  <a:t>3</a:t>
                </a:r>
              </a:p>
            </p:txBody>
          </p:sp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6A511322-FCB6-4287-85D1-8002AF8690E8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63545A-9938-4AE2-BE9F-9DD50FC1DC56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2B501A-72D7-40B8-9802-DE6E8019ADB1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A0480E-9E12-4EA2-BCCF-0C55EF3201CC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Abadi" panose="020B0604020104020204" pitchFamily="34" charset="0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5B3665F-4DAC-41AB-8260-BF53DC2396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400" b="1" dirty="0">
                      <a:latin typeface="Abadi" panose="020B0604020104020204" pitchFamily="34" charset="0"/>
                    </a:rPr>
                    <a:t>4</a:t>
                  </a:r>
                </a:p>
              </p:txBody>
            </p:sp>
          </p:grpSp>
          <p:sp>
            <p:nvSpPr>
              <p:cNvPr id="71" name="Teardrop 70">
                <a:extLst>
                  <a:ext uri="{FF2B5EF4-FFF2-40B4-BE49-F238E27FC236}">
                    <a16:creationId xmlns:a16="http://schemas.microsoft.com/office/drawing/2014/main" id="{8FD8D4C2-2B0C-4395-B822-9A684D330211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D606C0-88A1-B38A-DBB9-ADE86BC3A501}"/>
              </a:ext>
            </a:extLst>
          </p:cNvPr>
          <p:cNvGrpSpPr/>
          <p:nvPr/>
        </p:nvGrpSpPr>
        <p:grpSpPr>
          <a:xfrm>
            <a:off x="966036" y="4312878"/>
            <a:ext cx="326885" cy="162869"/>
            <a:chOff x="1408177" y="6104772"/>
            <a:chExt cx="772522" cy="320149"/>
          </a:xfrm>
        </p:grpSpPr>
        <p:sp>
          <p:nvSpPr>
            <p:cNvPr id="34" name="Freeform 162">
              <a:extLst>
                <a:ext uri="{FF2B5EF4-FFF2-40B4-BE49-F238E27FC236}">
                  <a16:creationId xmlns:a16="http://schemas.microsoft.com/office/drawing/2014/main" id="{F48317D3-1BD0-6BD0-3E6F-682855B0B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8177" y="6104772"/>
              <a:ext cx="772522" cy="320149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4 h 168"/>
                <a:gd name="T4" fmla="*/ 84 w 168"/>
                <a:gd name="T5" fmla="*/ 0 h 168"/>
                <a:gd name="T6" fmla="*/ 168 w 168"/>
                <a:gd name="T7" fmla="*/ 84 h 168"/>
                <a:gd name="T8" fmla="*/ 84 w 168"/>
                <a:gd name="T9" fmla="*/ 168 h 168"/>
                <a:gd name="T10" fmla="*/ 84 w 168"/>
                <a:gd name="T11" fmla="*/ 6 h 168"/>
                <a:gd name="T12" fmla="*/ 6 w 168"/>
                <a:gd name="T13" fmla="*/ 84 h 168"/>
                <a:gd name="T14" fmla="*/ 84 w 168"/>
                <a:gd name="T15" fmla="*/ 162 h 168"/>
                <a:gd name="T16" fmla="*/ 162 w 168"/>
                <a:gd name="T17" fmla="*/ 84 h 168"/>
                <a:gd name="T18" fmla="*/ 84 w 168"/>
                <a:gd name="T1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1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0" y="0"/>
                    <a:pt x="168" y="38"/>
                    <a:pt x="168" y="84"/>
                  </a:cubicBezTo>
                  <a:cubicBezTo>
                    <a:pt x="168" y="131"/>
                    <a:pt x="130" y="168"/>
                    <a:pt x="84" y="168"/>
                  </a:cubicBezTo>
                  <a:close/>
                  <a:moveTo>
                    <a:pt x="84" y="6"/>
                  </a:moveTo>
                  <a:cubicBezTo>
                    <a:pt x="41" y="6"/>
                    <a:pt x="6" y="41"/>
                    <a:pt x="6" y="84"/>
                  </a:cubicBezTo>
                  <a:cubicBezTo>
                    <a:pt x="6" y="127"/>
                    <a:pt x="41" y="162"/>
                    <a:pt x="84" y="162"/>
                  </a:cubicBezTo>
                  <a:cubicBezTo>
                    <a:pt x="127" y="162"/>
                    <a:pt x="162" y="127"/>
                    <a:pt x="162" y="84"/>
                  </a:cubicBezTo>
                  <a:cubicBezTo>
                    <a:pt x="162" y="41"/>
                    <a:pt x="127" y="6"/>
                    <a:pt x="84" y="6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5" name="Freeform 162">
              <a:extLst>
                <a:ext uri="{FF2B5EF4-FFF2-40B4-BE49-F238E27FC236}">
                  <a16:creationId xmlns:a16="http://schemas.microsoft.com/office/drawing/2014/main" id="{320BAF5D-CA61-5D16-066B-F5F693C35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4452" y="6104772"/>
              <a:ext cx="299972" cy="320149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4 h 168"/>
                <a:gd name="T4" fmla="*/ 84 w 168"/>
                <a:gd name="T5" fmla="*/ 0 h 168"/>
                <a:gd name="T6" fmla="*/ 168 w 168"/>
                <a:gd name="T7" fmla="*/ 84 h 168"/>
                <a:gd name="T8" fmla="*/ 84 w 168"/>
                <a:gd name="T9" fmla="*/ 168 h 168"/>
                <a:gd name="T10" fmla="*/ 84 w 168"/>
                <a:gd name="T11" fmla="*/ 6 h 168"/>
                <a:gd name="T12" fmla="*/ 6 w 168"/>
                <a:gd name="T13" fmla="*/ 84 h 168"/>
                <a:gd name="T14" fmla="*/ 84 w 168"/>
                <a:gd name="T15" fmla="*/ 162 h 168"/>
                <a:gd name="T16" fmla="*/ 162 w 168"/>
                <a:gd name="T17" fmla="*/ 84 h 168"/>
                <a:gd name="T18" fmla="*/ 84 w 168"/>
                <a:gd name="T19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1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0" y="0"/>
                    <a:pt x="168" y="38"/>
                    <a:pt x="168" y="84"/>
                  </a:cubicBezTo>
                  <a:cubicBezTo>
                    <a:pt x="168" y="131"/>
                    <a:pt x="130" y="168"/>
                    <a:pt x="84" y="168"/>
                  </a:cubicBezTo>
                  <a:close/>
                  <a:moveTo>
                    <a:pt x="84" y="6"/>
                  </a:moveTo>
                  <a:cubicBezTo>
                    <a:pt x="41" y="6"/>
                    <a:pt x="6" y="41"/>
                    <a:pt x="6" y="84"/>
                  </a:cubicBezTo>
                  <a:cubicBezTo>
                    <a:pt x="6" y="127"/>
                    <a:pt x="41" y="162"/>
                    <a:pt x="84" y="162"/>
                  </a:cubicBezTo>
                  <a:cubicBezTo>
                    <a:pt x="127" y="162"/>
                    <a:pt x="162" y="127"/>
                    <a:pt x="162" y="84"/>
                  </a:cubicBezTo>
                  <a:cubicBezTo>
                    <a:pt x="162" y="41"/>
                    <a:pt x="127" y="6"/>
                    <a:pt x="84" y="6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45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60AC2C-F4BD-4621-A311-50F34B4BD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AD0B189-7A91-41ED-8E7D-14B5FF163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9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badi"/>
              </a:rPr>
              <a:t>Who are we and why we are here </a:t>
            </a:r>
            <a:endParaRPr lang="en-US" dirty="0"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badi"/>
              </a:rPr>
              <a:t>We are One-D consulting</a:t>
            </a:r>
            <a:r>
              <a:rPr lang="en-US" dirty="0">
                <a:latin typeface="Abadi"/>
              </a:rPr>
              <a:t>,</a:t>
            </a:r>
            <a:r>
              <a:rPr lang="en-US" sz="2400" dirty="0">
                <a:latin typeface="Abadi"/>
              </a:rPr>
              <a:t> and we are here to help </a:t>
            </a:r>
            <a:r>
              <a:rPr lang="en-US" dirty="0" err="1"/>
              <a:t>BestCard</a:t>
            </a:r>
            <a:r>
              <a:rPr lang="en-US" dirty="0"/>
              <a:t> </a:t>
            </a:r>
            <a:r>
              <a:rPr lang="en-US" sz="2400" dirty="0">
                <a:latin typeface="Abadi"/>
              </a:rPr>
              <a:t>predict credit defaulters using Machine Learning techniques.</a:t>
            </a:r>
          </a:p>
          <a:p>
            <a:endParaRPr lang="en-US" dirty="0">
              <a:latin typeface="Abadi"/>
            </a:endParaRPr>
          </a:p>
        </p:txBody>
      </p:sp>
      <p:pic>
        <p:nvPicPr>
          <p:cNvPr id="5" name="Graphic 4" descr="Purpose icon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1" y="821215"/>
            <a:ext cx="936000" cy="936000"/>
          </a:xfrm>
          <a:prstGeom prst="rect">
            <a:avLst/>
          </a:prstGeom>
        </p:spPr>
      </p:pic>
      <p:pic>
        <p:nvPicPr>
          <p:cNvPr id="6" name="Picture 2" descr="A picture containing text, LEGO, toy&#10;&#10;Description automatically generated">
            <a:extLst>
              <a:ext uri="{FF2B5EF4-FFF2-40B4-BE49-F238E27FC236}">
                <a16:creationId xmlns:a16="http://schemas.microsoft.com/office/drawing/2014/main" id="{E65B5C7F-B29A-3237-11EF-572A79EB6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155" y="3153692"/>
            <a:ext cx="5642701" cy="3316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77DCA-6AAE-4438-96A8-55F29477E61B}"/>
              </a:ext>
            </a:extLst>
          </p:cNvPr>
          <p:cNvSpPr txBox="1"/>
          <p:nvPr/>
        </p:nvSpPr>
        <p:spPr>
          <a:xfrm>
            <a:off x="1290301" y="6548842"/>
            <a:ext cx="844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badi" panose="020B0604020104020204" pitchFamily="34" charset="0"/>
              </a:rPr>
              <a:t>Mariappan</a:t>
            </a:r>
            <a:r>
              <a:rPr lang="en-US" sz="1000" dirty="0">
                <a:latin typeface="Abadi" panose="020B0604020104020204" pitchFamily="34" charset="0"/>
              </a:rPr>
              <a:t>, B. (2023, February 13). </a:t>
            </a:r>
            <a:r>
              <a:rPr lang="en-US" sz="1000" i="1" dirty="0">
                <a:latin typeface="Abadi" panose="020B0604020104020204" pitchFamily="34" charset="0"/>
              </a:rPr>
              <a:t>Data Mining: A Search for Hidden Gold</a:t>
            </a:r>
            <a:r>
              <a:rPr lang="en-US" sz="1000" dirty="0">
                <a:latin typeface="Abadi" panose="020B0604020104020204" pitchFamily="34" charset="0"/>
              </a:rPr>
              <a:t>. </a:t>
            </a:r>
            <a:r>
              <a:rPr lang="en-US" sz="1000" dirty="0" err="1">
                <a:latin typeface="Abadi" panose="020B0604020104020204" pitchFamily="34" charset="0"/>
              </a:rPr>
              <a:t>Triyam</a:t>
            </a:r>
            <a:r>
              <a:rPr lang="en-US" sz="1000" dirty="0">
                <a:latin typeface="Abadi" panose="020B0604020104020204" pitchFamily="34" charset="0"/>
              </a:rPr>
              <a:t>. https://www.triyam.com/blog/data-mining-a-search-for-hidden-gold</a:t>
            </a:r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7F7A8D-46EF-547F-3EB9-D25E0609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586" y="753228"/>
            <a:ext cx="10320776" cy="1080938"/>
          </a:xfrm>
        </p:spPr>
        <p:txBody>
          <a:bodyPr/>
          <a:lstStyle/>
          <a:p>
            <a:r>
              <a:rPr lang="en-US" dirty="0"/>
              <a:t>Learning from Data to Predict Defaulters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68F853-9F4E-27C2-2C6C-5A631A7D4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badi"/>
              </a:rPr>
              <a:t>We have tried multiple models on the data given to us by </a:t>
            </a:r>
            <a:r>
              <a:rPr lang="en-US" dirty="0" err="1"/>
              <a:t>BestCard</a:t>
            </a:r>
            <a:endParaRPr lang="en-US" dirty="0"/>
          </a:p>
          <a:p>
            <a:r>
              <a:rPr lang="en-US" dirty="0">
                <a:latin typeface="Abadi"/>
              </a:rPr>
              <a:t>Our models show significant ability to predict default risk among test cases.</a:t>
            </a:r>
            <a:endParaRPr lang="en-US" dirty="0"/>
          </a:p>
          <a:p>
            <a:r>
              <a:rPr lang="en-US" dirty="0">
                <a:latin typeface="Abadi"/>
              </a:rPr>
              <a:t>By better predicting defaults, </a:t>
            </a:r>
            <a:r>
              <a:rPr lang="en-US" dirty="0" err="1"/>
              <a:t>BestCard</a:t>
            </a:r>
            <a:r>
              <a:rPr lang="en-US" dirty="0"/>
              <a:t> will be able to better position itself in the competitive credit card market.</a:t>
            </a:r>
          </a:p>
          <a:p>
            <a:r>
              <a:rPr lang="en-US" dirty="0" err="1"/>
              <a:t>BestCard</a:t>
            </a:r>
            <a:r>
              <a:rPr lang="en-US" dirty="0"/>
              <a:t> will be able to avoid likely defaulters, or continue to offer services but at a higher risk premium.</a:t>
            </a:r>
            <a:endParaRPr lang="en-US" b="1" dirty="0">
              <a:latin typeface="Abadi"/>
            </a:endParaRPr>
          </a:p>
          <a:p>
            <a:pPr marL="0" indent="0">
              <a:buNone/>
            </a:pPr>
            <a:br>
              <a:rPr lang="en-US" dirty="0">
                <a:latin typeface="Abadi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C23C-F330-42DB-A6D8-A9872F4B9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682" y="2071887"/>
            <a:ext cx="4804411" cy="823913"/>
          </a:xfrm>
        </p:spPr>
        <p:txBody>
          <a:bodyPr/>
          <a:lstStyle/>
          <a:p>
            <a:r>
              <a:rPr lang="en-US" dirty="0"/>
              <a:t>Cost of Default</a:t>
            </a:r>
            <a:r>
              <a:rPr lang="en-US" baseline="30000" dirty="0"/>
              <a:t>1</a:t>
            </a:r>
            <a:r>
              <a:rPr lang="en-US" dirty="0"/>
              <a:t>: (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$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45,049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A727-0B88-4D37-96D3-383D4AB1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bad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21589-C883-AC3C-92F0-1ADFE54DB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723" y="3058171"/>
            <a:ext cx="5102438" cy="823913"/>
          </a:xfrm>
        </p:spPr>
        <p:txBody>
          <a:bodyPr/>
          <a:lstStyle/>
          <a:p>
            <a:r>
              <a:rPr lang="en-US" dirty="0"/>
              <a:t>Average 6 Month income: $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31,830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BBEC3-C324-43A2-5749-CF653BFBB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723" y="4000945"/>
            <a:ext cx="4926331" cy="823913"/>
          </a:xfrm>
        </p:spPr>
        <p:txBody>
          <a:bodyPr/>
          <a:lstStyle/>
          <a:p>
            <a:r>
              <a:rPr lang="en-US" dirty="0"/>
              <a:t>Assume account close: ($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200</a:t>
            </a:r>
            <a:r>
              <a:rPr lang="en-US" dirty="0"/>
              <a:t>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6D3AA04-53A4-ADA9-9099-7A9AAAF37665}"/>
              </a:ext>
            </a:extLst>
          </p:cNvPr>
          <p:cNvSpPr txBox="1">
            <a:spLocks/>
          </p:cNvSpPr>
          <p:nvPr/>
        </p:nvSpPr>
        <p:spPr>
          <a:xfrm>
            <a:off x="6224693" y="4943719"/>
            <a:ext cx="5617210" cy="8239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66B6BF-CB76-5BCA-AECD-CEC21229B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9723" y="4943718"/>
            <a:ext cx="5393689" cy="823913"/>
          </a:xfrm>
        </p:spPr>
        <p:txBody>
          <a:bodyPr/>
          <a:lstStyle/>
          <a:p>
            <a:r>
              <a:rPr lang="en-US" dirty="0">
                <a:latin typeface="Abadi"/>
              </a:rPr>
              <a:t>Guessing half, the time could cost</a:t>
            </a:r>
            <a:r>
              <a:rPr lang="en-US" baseline="30000" dirty="0">
                <a:latin typeface="Abadi"/>
              </a:rPr>
              <a:t>2</a:t>
            </a:r>
            <a:r>
              <a:rPr lang="en-US" dirty="0">
                <a:latin typeface="Abadi"/>
              </a:rPr>
              <a:t>: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644E42D-4C77-75A3-8583-CE818FFFE751}"/>
              </a:ext>
            </a:extLst>
          </p:cNvPr>
          <p:cNvSpPr txBox="1">
            <a:spLocks/>
          </p:cNvSpPr>
          <p:nvPr/>
        </p:nvSpPr>
        <p:spPr>
          <a:xfrm>
            <a:off x="5852161" y="4943717"/>
            <a:ext cx="5474971" cy="8239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badi"/>
              </a:rPr>
              <a:t>($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Abadi" panose="020B0604020104020204" pitchFamily="34" charset="0"/>
              </a:rPr>
              <a:t>88,170,905</a:t>
            </a:r>
            <a:r>
              <a:rPr lang="en-US" dirty="0">
                <a:latin typeface="Abadi"/>
              </a:rPr>
              <a:t>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EB372B-8695-C50B-B0FA-2151700A4873}"/>
              </a:ext>
            </a:extLst>
          </p:cNvPr>
          <p:cNvSpPr txBox="1">
            <a:spLocks/>
          </p:cNvSpPr>
          <p:nvPr/>
        </p:nvSpPr>
        <p:spPr>
          <a:xfrm>
            <a:off x="749722" y="5826358"/>
            <a:ext cx="10663345" cy="8239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Abadi"/>
              </a:rPr>
              <a:t>1: Data was aggregated from the card data given to us. Default costs are the average bill amount, and 6 Month income rates are the average payments multiplied by 6. The account close is a low value assumption for the cost to close an account.</a:t>
            </a:r>
          </a:p>
          <a:p>
            <a:pPr marL="0" indent="0">
              <a:buNone/>
            </a:pPr>
            <a:r>
              <a:rPr lang="en-US" sz="1200" dirty="0">
                <a:latin typeface="Abadi"/>
              </a:rPr>
              <a:t>2: Based on a 50/50 simulation with outcome values of TP: </a:t>
            </a:r>
            <a:r>
              <a:rPr lang="en-US" sz="1200" dirty="0">
                <a:latin typeface="Abadi" panose="020B0604020104020204" pitchFamily="34" charset="0"/>
              </a:rPr>
              <a:t>405</a:t>
            </a:r>
            <a:r>
              <a:rPr lang="en-US" sz="1200" dirty="0">
                <a:latin typeface="Abadi"/>
              </a:rPr>
              <a:t>, TN: </a:t>
            </a:r>
            <a:r>
              <a:rPr lang="en-US" sz="1200" dirty="0">
                <a:latin typeface="Abadi" panose="020B0604020104020204" pitchFamily="34" charset="0"/>
              </a:rPr>
              <a:t>4005</a:t>
            </a:r>
            <a:r>
              <a:rPr lang="en-US" sz="1200" dirty="0">
                <a:latin typeface="Abadi"/>
              </a:rPr>
              <a:t>, FP: </a:t>
            </a:r>
            <a:r>
              <a:rPr lang="en-US" sz="1200" dirty="0">
                <a:latin typeface="Abadi" panose="020B0604020104020204" pitchFamily="34" charset="0"/>
              </a:rPr>
              <a:t>178</a:t>
            </a:r>
            <a:r>
              <a:rPr lang="en-US" sz="1200" dirty="0">
                <a:latin typeface="Abadi"/>
              </a:rPr>
              <a:t>, FN: </a:t>
            </a:r>
            <a:r>
              <a:rPr lang="en-US" sz="1200" dirty="0">
                <a:latin typeface="Abadi" panose="020B0604020104020204" pitchFamily="34" charset="0"/>
              </a:rPr>
              <a:t>745</a:t>
            </a:r>
            <a:endParaRPr lang="en-US" sz="1200" dirty="0">
              <a:latin typeface="Abadi"/>
            </a:endParaRP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B3C65288-76FA-F34D-968A-F72C4378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9412" y="858845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2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CB28E-3086-956C-D3B5-CC9EB787F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7442324" cy="823913"/>
          </a:xfrm>
        </p:spPr>
        <p:txBody>
          <a:bodyPr>
            <a:normAutofit/>
          </a:bodyPr>
          <a:lstStyle/>
          <a:p>
            <a:r>
              <a:rPr lang="en-US" dirty="0">
                <a:latin typeface="Abadi"/>
              </a:rPr>
              <a:t>Some columns were more important than others.</a:t>
            </a:r>
          </a:p>
          <a:p>
            <a:pPr lvl="1"/>
            <a:r>
              <a:rPr lang="en-US" dirty="0">
                <a:latin typeface="Abadi"/>
              </a:rPr>
              <a:t>Pay columns were critical to prediction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1EC97-0A28-E0A2-1D3F-70B14651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Importance of Feature sets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65CAB-B376-88CF-32BF-EE29E5FF21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6813475" cy="823913"/>
          </a:xfrm>
        </p:spPr>
        <p:txBody>
          <a:bodyPr/>
          <a:lstStyle/>
          <a:p>
            <a:r>
              <a:rPr lang="en-US" dirty="0">
                <a:latin typeface="Abadi"/>
              </a:rPr>
              <a:t>Other columns had minimal impact</a:t>
            </a:r>
          </a:p>
          <a:p>
            <a:pPr lvl="1"/>
            <a:r>
              <a:rPr lang="en-US" dirty="0">
                <a:latin typeface="Abadi"/>
              </a:rPr>
              <a:t>Bill amount had a non-zero, but very small impact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7ABE4-6386-2C21-3BBA-8EDFE2FD76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7443771" cy="823913"/>
          </a:xfrm>
        </p:spPr>
        <p:txBody>
          <a:bodyPr/>
          <a:lstStyle/>
          <a:p>
            <a:r>
              <a:rPr lang="en-US" dirty="0">
                <a:latin typeface="Abadi"/>
              </a:rPr>
              <a:t>Critical columns were the same between models</a:t>
            </a:r>
          </a:p>
          <a:p>
            <a:pPr lvl="1"/>
            <a:r>
              <a:rPr lang="en-US" dirty="0">
                <a:latin typeface="Abadi"/>
              </a:rPr>
              <a:t>However, impact of non-critical models varied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BFD0E88-55B5-45F4-A11F-E4F1EC956C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267999"/>
              </p:ext>
            </p:extLst>
          </p:nvPr>
        </p:nvGraphicFramePr>
        <p:xfrm>
          <a:off x="1289068" y="2101850"/>
          <a:ext cx="9613861" cy="427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2786CB-38D4-433B-B3E3-AFEC1E39071B}"/>
              </a:ext>
            </a:extLst>
          </p:cNvPr>
          <p:cNvSpPr txBox="1"/>
          <p:nvPr/>
        </p:nvSpPr>
        <p:spPr>
          <a:xfrm>
            <a:off x="8178693" y="4326875"/>
            <a:ext cx="19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Removal of Key Columns, Pay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39EC4-0EC7-48B2-9F6A-A64BEF167679}"/>
              </a:ext>
            </a:extLst>
          </p:cNvPr>
          <p:cNvSpPr txBox="1"/>
          <p:nvPr/>
        </p:nvSpPr>
        <p:spPr>
          <a:xfrm>
            <a:off x="1926661" y="2925763"/>
            <a:ext cx="19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All major and minor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65584-1EEC-4783-89AA-A180EAE185A3}"/>
              </a:ext>
            </a:extLst>
          </p:cNvPr>
          <p:cNvSpPr txBox="1"/>
          <p:nvPr/>
        </p:nvSpPr>
        <p:spPr>
          <a:xfrm>
            <a:off x="5030048" y="3060933"/>
            <a:ext cx="213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Gradual removal of minor columns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D5DB0-0D88-417E-87DA-5EA3A64B3C11}"/>
              </a:ext>
            </a:extLst>
          </p:cNvPr>
          <p:cNvSpPr/>
          <p:nvPr/>
        </p:nvSpPr>
        <p:spPr>
          <a:xfrm>
            <a:off x="1289068" y="2101850"/>
            <a:ext cx="9613861" cy="4279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7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DBAE724C-7AF5-4610-B5BC-A1882199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67" y="2101850"/>
            <a:ext cx="9613861" cy="4279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16CB21-D874-4D74-8F16-9B95F55B5C3F}"/>
              </a:ext>
            </a:extLst>
          </p:cNvPr>
          <p:cNvSpPr txBox="1"/>
          <p:nvPr/>
        </p:nvSpPr>
        <p:spPr>
          <a:xfrm>
            <a:off x="4954555" y="2382715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4857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Graphic spid="6" grpId="0">
        <p:bldAsOne/>
      </p:bldGraphic>
      <p:bldP spid="8" grpId="0"/>
      <p:bldP spid="9" grpId="0"/>
      <p:bldP spid="10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01E3-8D18-420B-98A3-8443B62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Types of models were selected for testing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CAA30F-C38D-B4BC-E2DD-AE8562BBD658}"/>
              </a:ext>
            </a:extLst>
          </p:cNvPr>
          <p:cNvSpPr txBox="1">
            <a:spLocks/>
          </p:cNvSpPr>
          <p:nvPr/>
        </p:nvSpPr>
        <p:spPr>
          <a:xfrm>
            <a:off x="615858" y="3778982"/>
            <a:ext cx="5102438" cy="5149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Abad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52C5B03-7078-BF08-9DC5-D84B7CDCB4E5}"/>
              </a:ext>
            </a:extLst>
          </p:cNvPr>
          <p:cNvSpPr txBox="1">
            <a:spLocks/>
          </p:cNvSpPr>
          <p:nvPr/>
        </p:nvSpPr>
        <p:spPr>
          <a:xfrm>
            <a:off x="574669" y="2460928"/>
            <a:ext cx="5102438" cy="349129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badi"/>
              </a:rPr>
              <a:t>Random Forest Classifier</a:t>
            </a:r>
          </a:p>
          <a:p>
            <a:r>
              <a:rPr lang="en-US" dirty="0">
                <a:latin typeface="Abadi"/>
              </a:rPr>
              <a:t>Support Vector Machine</a:t>
            </a:r>
          </a:p>
          <a:p>
            <a:r>
              <a:rPr lang="en-US" dirty="0">
                <a:latin typeface="Abadi"/>
              </a:rPr>
              <a:t>Neural Network</a:t>
            </a:r>
          </a:p>
          <a:p>
            <a:r>
              <a:rPr lang="en-US" dirty="0"/>
              <a:t>K Nearest Neighbors (KNN)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Abadi"/>
            </a:endParaRPr>
          </a:p>
          <a:p>
            <a:endParaRPr lang="en-US" dirty="0">
              <a:latin typeface="Abadi"/>
            </a:endParaRP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1C2C466-3ED2-8052-5456-DD606918D5B2}"/>
              </a:ext>
            </a:extLst>
          </p:cNvPr>
          <p:cNvSpPr txBox="1">
            <a:spLocks/>
          </p:cNvSpPr>
          <p:nvPr/>
        </p:nvSpPr>
        <p:spPr>
          <a:xfrm>
            <a:off x="615858" y="4289111"/>
            <a:ext cx="5102438" cy="4635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FB1240E-96A5-DD65-264B-AEC821BD4B03}"/>
              </a:ext>
            </a:extLst>
          </p:cNvPr>
          <p:cNvSpPr txBox="1">
            <a:spLocks/>
          </p:cNvSpPr>
          <p:nvPr/>
        </p:nvSpPr>
        <p:spPr>
          <a:xfrm>
            <a:off x="574668" y="3119955"/>
            <a:ext cx="5102438" cy="4635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85632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8788" y="844852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769" y="753228"/>
            <a:ext cx="9017413" cy="1080938"/>
          </a:xfrm>
        </p:spPr>
        <p:txBody>
          <a:bodyPr>
            <a:normAutofit/>
          </a:bodyPr>
          <a:lstStyle/>
          <a:p>
            <a:r>
              <a:rPr lang="en-US" dirty="0"/>
              <a:t>Models Used and Metrics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2708" y="4674718"/>
            <a:ext cx="3060700" cy="2226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4951A7-6F92-DF2D-C6B4-8A282034F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40" y="2187987"/>
            <a:ext cx="4433401" cy="2131542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latin typeface="Abadi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D9072962-C2B2-AB60-F608-6835F369E098}"/>
              </a:ext>
            </a:extLst>
          </p:cNvPr>
          <p:cNvSpPr txBox="1">
            <a:spLocks/>
          </p:cNvSpPr>
          <p:nvPr/>
        </p:nvSpPr>
        <p:spPr>
          <a:xfrm>
            <a:off x="6093372" y="2189558"/>
            <a:ext cx="4684968" cy="236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badi"/>
              </a:rPr>
              <a:t>Support Vector Machine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Best Accuracy: 82.52%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AUC Score: 0.72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Abadi"/>
              </a:rPr>
              <a:t>Finds a hyper-surface in the data set that best segments the data into classes.</a:t>
            </a: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>
              <a:buFont typeface="Arial"/>
              <a:buChar char="•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8C56DB48-B9F4-107C-6776-C5E06C1760C9}"/>
              </a:ext>
            </a:extLst>
          </p:cNvPr>
          <p:cNvSpPr txBox="1">
            <a:spLocks/>
          </p:cNvSpPr>
          <p:nvPr/>
        </p:nvSpPr>
        <p:spPr>
          <a:xfrm>
            <a:off x="326631" y="4550818"/>
            <a:ext cx="4684968" cy="236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badi"/>
              </a:rPr>
              <a:t>Neural Network </a:t>
            </a:r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Best Accuracy: 82.35%</a:t>
            </a:r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AUC Score 0.75</a:t>
            </a:r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A Neural Network built in </a:t>
            </a:r>
            <a:r>
              <a:rPr lang="en-US" sz="2000" dirty="0" err="1">
                <a:latin typeface="Abadi"/>
              </a:rPr>
              <a:t>Tensorflow</a:t>
            </a:r>
            <a:r>
              <a:rPr lang="en-US" sz="2000" dirty="0">
                <a:latin typeface="Abadi"/>
              </a:rPr>
              <a:t>, uses matrix operations and gradient decent to find optimum</a:t>
            </a:r>
          </a:p>
          <a:p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882EF252-C1BF-203F-DEFE-DE6454AF4F24}"/>
              </a:ext>
            </a:extLst>
          </p:cNvPr>
          <p:cNvSpPr txBox="1">
            <a:spLocks/>
          </p:cNvSpPr>
          <p:nvPr/>
        </p:nvSpPr>
        <p:spPr>
          <a:xfrm>
            <a:off x="6093372" y="4549546"/>
            <a:ext cx="4684968" cy="236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Abadi"/>
              </a:rPr>
              <a:t>KNN (k-Nearest Neighbors)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Abadi"/>
              </a:rPr>
              <a:t>Best Accuracy 81.69%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Abadi"/>
              </a:rPr>
              <a:t>AUC Score: 0.63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Abadi"/>
              </a:rPr>
              <a:t>Classifier identifies unknown points by comparing distance to known points and matching to the majority of the "k" selected neighbors</a:t>
            </a:r>
          </a:p>
          <a:p>
            <a:endParaRPr lang="en-US" dirty="0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EB8AEBEE-ACD4-489B-B1A1-66F32E478894}"/>
              </a:ext>
            </a:extLst>
          </p:cNvPr>
          <p:cNvSpPr txBox="1">
            <a:spLocks/>
          </p:cNvSpPr>
          <p:nvPr/>
        </p:nvSpPr>
        <p:spPr>
          <a:xfrm>
            <a:off x="5749857" y="567577"/>
            <a:ext cx="4684968" cy="236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B6513C-61BC-41D5-8F8B-0A0BF536F491}"/>
              </a:ext>
            </a:extLst>
          </p:cNvPr>
          <p:cNvSpPr txBox="1">
            <a:spLocks/>
          </p:cNvSpPr>
          <p:nvPr/>
        </p:nvSpPr>
        <p:spPr>
          <a:xfrm>
            <a:off x="324269" y="2185342"/>
            <a:ext cx="4684968" cy="2365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badi"/>
              </a:rPr>
              <a:t>Random Forest Classifier</a:t>
            </a:r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Best Accuracy: 82.93%</a:t>
            </a:r>
          </a:p>
          <a:p>
            <a:pPr marL="0" indent="0">
              <a:buNone/>
            </a:pPr>
            <a:r>
              <a:rPr lang="en-US" sz="2000" dirty="0">
                <a:latin typeface="Abadi"/>
              </a:rPr>
              <a:t>AUC Score: 0.78</a:t>
            </a:r>
          </a:p>
          <a:p>
            <a:pPr marL="0" indent="0">
              <a:buNone/>
            </a:pPr>
            <a:r>
              <a:rPr lang="en-US" sz="2000" dirty="0" err="1">
                <a:latin typeface="Abadi"/>
              </a:rPr>
              <a:t>Ensembling</a:t>
            </a:r>
            <a:r>
              <a:rPr lang="en-US" sz="2000" dirty="0">
                <a:latin typeface="Abadi"/>
              </a:rPr>
              <a:t> Learning method combining multiple decision trees.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7" grpId="0"/>
      <p:bldP spid="7" grpId="1"/>
      <p:bldP spid="7" grpId="2"/>
      <p:bldP spid="7" grpId="3"/>
      <p:bldP spid="10" grpId="0"/>
      <p:bldP spid="10" grpId="1"/>
      <p:bldP spid="11" grpId="0" build="p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5645" y="2543835"/>
            <a:ext cx="5112283" cy="4201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Abadi"/>
            </a:endParaRPr>
          </a:p>
          <a:p>
            <a:r>
              <a:rPr lang="en-US" dirty="0">
                <a:latin typeface="Abadi"/>
              </a:rPr>
              <a:t>Model has decent accuracy, but not the best</a:t>
            </a:r>
            <a:endParaRPr lang="en-US" dirty="0"/>
          </a:p>
          <a:p>
            <a:r>
              <a:rPr lang="en-US" dirty="0">
                <a:latin typeface="Abadi"/>
              </a:rPr>
              <a:t>3rd best Accuracy of 82.35% </a:t>
            </a:r>
          </a:p>
          <a:p>
            <a:r>
              <a:rPr lang="en-US" dirty="0">
                <a:latin typeface="Abadi"/>
              </a:rPr>
              <a:t>2nd best AUC of .765</a:t>
            </a:r>
          </a:p>
          <a:p>
            <a:r>
              <a:rPr lang="en-US" dirty="0">
                <a:latin typeface="Abadi"/>
              </a:rPr>
              <a:t>Might be improved with additional hyper-parameter tuning.</a:t>
            </a:r>
            <a:endParaRPr lang="en-US" dirty="0"/>
          </a:p>
          <a:p>
            <a:r>
              <a:rPr lang="en-US" dirty="0">
                <a:latin typeface="Abadi"/>
              </a:rPr>
              <a:t>Re-consider if the feature set includes more complex data.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FCDFB-27FD-4B21-A11B-C2AB47C62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02" y="2540327"/>
            <a:ext cx="4883972" cy="3599386"/>
          </a:xfrm>
          <a:prstGeom prst="rect">
            <a:avLst/>
          </a:prstGeom>
        </p:spPr>
      </p:pic>
      <p:pic>
        <p:nvPicPr>
          <p:cNvPr id="7" name="Graphic 6" descr="Brain outline">
            <a:extLst>
              <a:ext uri="{FF2B5EF4-FFF2-40B4-BE49-F238E27FC236}">
                <a16:creationId xmlns:a16="http://schemas.microsoft.com/office/drawing/2014/main" id="{2E04FF75-DA79-FB82-8F44-0C6BC9BD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180" y="538993"/>
            <a:ext cx="1566295" cy="1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68B4-FEFB-4621-B047-AA0A4D60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badi"/>
              </a:rPr>
              <a:t>Support Vector Machine</a:t>
            </a:r>
            <a:endParaRPr lang="en-US" dirty="0"/>
          </a:p>
        </p:txBody>
      </p:sp>
      <p:pic>
        <p:nvPicPr>
          <p:cNvPr id="8" name="Graphic 7" descr="Scatterplot with solid fill">
            <a:extLst>
              <a:ext uri="{FF2B5EF4-FFF2-40B4-BE49-F238E27FC236}">
                <a16:creationId xmlns:a16="http://schemas.microsoft.com/office/drawing/2014/main" id="{7908F8FF-CCAA-44AB-939A-874A05F2B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1440" y="378180"/>
            <a:ext cx="1764873" cy="1830726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4EC21DB-2B23-3CD4-9FCC-B686C933F9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5617935" y="2359326"/>
            <a:ext cx="5938307" cy="4209253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A0DF1-5DD0-BD1D-E9B1-00147176C721}"/>
              </a:ext>
            </a:extLst>
          </p:cNvPr>
          <p:cNvSpPr txBox="1"/>
          <p:nvPr/>
        </p:nvSpPr>
        <p:spPr>
          <a:xfrm>
            <a:off x="680321" y="2785544"/>
            <a:ext cx="444218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Model with the next best accuracy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  <a:ea typeface="+mn-lt"/>
                <a:cs typeface="+mn-lt"/>
              </a:rPr>
              <a:t>2nd Best Accuracy 82.52%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</a:rPr>
              <a:t>3rd Best AUC of 0.72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</a:rPr>
              <a:t>Reasons to consider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</a:rPr>
              <a:t>Good for higher dimensional data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</a:rPr>
              <a:t>Simple to understand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Abadi"/>
              </a:rPr>
              <a:t>Not good for very mixed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DFC237-6536-7593-4D3D-4DBBE018CE13}"/>
              </a:ext>
            </a:extLst>
          </p:cNvPr>
          <p:cNvCxnSpPr/>
          <p:nvPr/>
        </p:nvCxnSpPr>
        <p:spPr>
          <a:xfrm>
            <a:off x="11310122" y="777186"/>
            <a:ext cx="297545" cy="91440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27638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240CEF28A5DA4EAD8D898ADD2A766C" ma:contentTypeVersion="8" ma:contentTypeDescription="Create a new document." ma:contentTypeScope="" ma:versionID="f34ae48fa039056e976c59c9335e9a4b">
  <xsd:schema xmlns:xsd="http://www.w3.org/2001/XMLSchema" xmlns:xs="http://www.w3.org/2001/XMLSchema" xmlns:p="http://schemas.microsoft.com/office/2006/metadata/properties" xmlns:ns3="e8184442-8586-4e1b-9659-f617ededfa95" xmlns:ns4="39f22fcf-f3c6-4f61-965d-cde7000c3f5d" targetNamespace="http://schemas.microsoft.com/office/2006/metadata/properties" ma:root="true" ma:fieldsID="d28d93db95ebbf2bf6a14588ac69f66f" ns3:_="" ns4:_="">
    <xsd:import namespace="e8184442-8586-4e1b-9659-f617ededfa95"/>
    <xsd:import namespace="39f22fcf-f3c6-4f61-965d-cde7000c3f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184442-8586-4e1b-9659-f617ededf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f22fcf-f3c6-4f61-965d-cde7000c3f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8184442-8586-4e1b-9659-f617ededfa9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73C317-25EA-4EF4-9F5F-DB6503767A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184442-8586-4e1b-9659-f617ededfa95"/>
    <ds:schemaRef ds:uri="39f22fcf-f3c6-4f61-965d-cde7000c3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F1D2AC-2735-457E-B639-07E13F9A629B}">
  <ds:schemaRefs>
    <ds:schemaRef ds:uri="e8184442-8586-4e1b-9659-f617ededfa95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39f22fcf-f3c6-4f61-965d-cde7000c3f5d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1569</Words>
  <Application>Microsoft Office PowerPoint</Application>
  <PresentationFormat>Widescreen</PresentationFormat>
  <Paragraphs>178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Abadi</vt:lpstr>
      <vt:lpstr>Aharoni</vt:lpstr>
      <vt:lpstr>Arial</vt:lpstr>
      <vt:lpstr>Berlin</vt:lpstr>
      <vt:lpstr>Use of Machine Learning in Default Prediction</vt:lpstr>
      <vt:lpstr>Who are we and why we are here </vt:lpstr>
      <vt:lpstr>Learning from Data to Predict Defaulters</vt:lpstr>
      <vt:lpstr>Example of a bad model</vt:lpstr>
      <vt:lpstr>Importance of Feature sets</vt:lpstr>
      <vt:lpstr>4 Types of models were selected for testing</vt:lpstr>
      <vt:lpstr>Models Used and Metrics</vt:lpstr>
      <vt:lpstr>Neural Networks</vt:lpstr>
      <vt:lpstr>Support Vector Machine</vt:lpstr>
      <vt:lpstr>K Nearest Neighbors (KNN)</vt:lpstr>
      <vt:lpstr>Random Forest Classifier</vt:lpstr>
      <vt:lpstr>       Random Forest Classifier Model </vt:lpstr>
      <vt:lpstr>Random Forest Classifier </vt:lpstr>
      <vt:lpstr>What Steps Are Needed to Deploy 1D’s Solution?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Machine Learning in Default Prediction</dc:title>
  <dc:creator/>
  <cp:lastModifiedBy/>
  <cp:revision>607</cp:revision>
  <dcterms:created xsi:type="dcterms:W3CDTF">2023-02-24T22:05:56Z</dcterms:created>
  <dcterms:modified xsi:type="dcterms:W3CDTF">2023-08-19T04:41:10Z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0x0101000C240CEF28A5DA4EAD8D898ADD2A766C</vt:lpwstr>
  </property>
</Properties>
</file>